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586" autoAdjust="0"/>
  </p:normalViewPr>
  <p:slideViewPr>
    <p:cSldViewPr snapToGrid="0">
      <p:cViewPr>
        <p:scale>
          <a:sx n="90" d="100"/>
          <a:sy n="90" d="100"/>
        </p:scale>
        <p:origin x="8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C1F2A29A-B664-4A1D-8B77-DE4669AF16FB}" type="datetimeFigureOut">
              <a:rPr kumimoji="1" lang="ja-JP" altLang="en-US" smtClean="0"/>
              <a:t>2020/4/14</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F6832B74-D82C-4B93-BEFE-6AAE3702C6CA}" type="slidenum">
              <a:rPr kumimoji="1" lang="ja-JP" altLang="en-US" smtClean="0"/>
              <a:t>‹#›</a:t>
            </a:fld>
            <a:endParaRPr kumimoji="1" lang="ja-JP" altLang="en-US"/>
          </a:p>
        </p:txBody>
      </p:sp>
    </p:spTree>
    <p:extLst>
      <p:ext uri="{BB962C8B-B14F-4D97-AF65-F5344CB8AC3E}">
        <p14:creationId xmlns:p14="http://schemas.microsoft.com/office/powerpoint/2010/main" val="22618659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6832B74-D82C-4B93-BEFE-6AAE3702C6CA}" type="slidenum">
              <a:rPr kumimoji="1" lang="ja-JP" altLang="en-US" smtClean="0"/>
              <a:t>1</a:t>
            </a:fld>
            <a:endParaRPr kumimoji="1" lang="ja-JP" altLang="en-US"/>
          </a:p>
        </p:txBody>
      </p:sp>
    </p:spTree>
    <p:extLst>
      <p:ext uri="{BB962C8B-B14F-4D97-AF65-F5344CB8AC3E}">
        <p14:creationId xmlns:p14="http://schemas.microsoft.com/office/powerpoint/2010/main" val="2730646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421451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346635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2114247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3108601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302091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3073511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206635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4090493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2225896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25058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93C24AE-C6FC-4B17-97AE-4CD053643B47}"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63732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3C24AE-C6FC-4B17-97AE-4CD053643B47}" type="datetimeFigureOut">
              <a:rPr kumimoji="1" lang="ja-JP" altLang="en-US" smtClean="0"/>
              <a:t>2020/4/14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D4054E-1832-47F0-B8D9-B80BE77F269A}" type="slidenum">
              <a:rPr kumimoji="1" lang="ja-JP" altLang="en-US" smtClean="0"/>
              <a:t>‹#›</a:t>
            </a:fld>
            <a:endParaRPr kumimoji="1" lang="ja-JP" altLang="en-US"/>
          </a:p>
        </p:txBody>
      </p:sp>
    </p:spTree>
    <p:extLst>
      <p:ext uri="{BB962C8B-B14F-4D97-AF65-F5344CB8AC3E}">
        <p14:creationId xmlns:p14="http://schemas.microsoft.com/office/powerpoint/2010/main" val="3251099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 y="0"/>
            <a:ext cx="9144000" cy="400594"/>
          </a:xfrm>
          <a:solidFill>
            <a:srgbClr val="00B0F0"/>
          </a:solidFill>
        </p:spPr>
        <p:txBody>
          <a:bodyPr anchor="ctr" anchorCtr="0">
            <a:noAutofit/>
          </a:bodyPr>
          <a:lstStyle/>
          <a:p>
            <a:r>
              <a:rPr lang="ja-JP" altLang="en-US" sz="2000" dirty="0">
                <a:solidFill>
                  <a:schemeClr val="bg1"/>
                </a:solidFill>
                <a:latin typeface="メイリオ" panose="020B0604030504040204" pitchFamily="50" charset="-128"/>
                <a:ea typeface="メイリオ" panose="020B0604030504040204" pitchFamily="50" charset="-128"/>
              </a:rPr>
              <a:t>放課後等デイサービス補助金　延長支援加算の取扱い（臨時休業に伴うもの）</a:t>
            </a:r>
          </a:p>
        </p:txBody>
      </p:sp>
      <p:sp>
        <p:nvSpPr>
          <p:cNvPr id="3" name="サブタイトル 2"/>
          <p:cNvSpPr>
            <a:spLocks noGrp="1"/>
          </p:cNvSpPr>
          <p:nvPr>
            <p:ph type="subTitle" idx="1"/>
          </p:nvPr>
        </p:nvSpPr>
        <p:spPr>
          <a:xfrm>
            <a:off x="54831" y="431395"/>
            <a:ext cx="7531277" cy="1295589"/>
          </a:xfrm>
          <a:ln w="6350">
            <a:solidFill>
              <a:srgbClr val="0070C0"/>
            </a:solidFill>
          </a:ln>
        </p:spPr>
        <p:txBody>
          <a:bodyPr>
            <a:noAutofit/>
          </a:bodyPr>
          <a:lstStyle/>
          <a:p>
            <a:pPr algn="l">
              <a:lnSpc>
                <a:spcPts val="1600"/>
              </a:lnSpc>
              <a:spcBef>
                <a:spcPts val="0"/>
              </a:spcBef>
            </a:pPr>
            <a:r>
              <a:rPr lang="ja-JP" altLang="en-US" sz="1400" dirty="0">
                <a:latin typeface="メイリオ" panose="020B0604030504040204" pitchFamily="50" charset="-128"/>
                <a:ea typeface="メイリオ" panose="020B0604030504040204" pitchFamily="50" charset="-128"/>
              </a:rPr>
              <a:t>補助額は、臨時休業に伴って</a:t>
            </a:r>
            <a:r>
              <a:rPr lang="ja-JP" altLang="en-US" sz="1400" b="1" u="sng" dirty="0">
                <a:solidFill>
                  <a:srgbClr val="FF0000"/>
                </a:solidFill>
                <a:latin typeface="メイリオ" panose="020B0604030504040204" pitchFamily="50" charset="-128"/>
                <a:ea typeface="メイリオ" panose="020B0604030504040204" pitchFamily="50" charset="-128"/>
              </a:rPr>
              <a:t>営業時間前の延長時間に追加的に支援を提供した児童について算定した延長支援加算全額に係る地方負担・利用者負担分</a:t>
            </a:r>
            <a:r>
              <a:rPr lang="ja-JP" altLang="en-US" sz="1400" dirty="0">
                <a:latin typeface="メイリオ" panose="020B0604030504040204" pitchFamily="50" charset="-128"/>
                <a:ea typeface="メイリオ" panose="020B0604030504040204" pitchFamily="50" charset="-128"/>
              </a:rPr>
              <a:t>である。</a:t>
            </a:r>
          </a:p>
        </p:txBody>
      </p:sp>
      <p:sp>
        <p:nvSpPr>
          <p:cNvPr id="5" name="角丸四角形 4"/>
          <p:cNvSpPr/>
          <p:nvPr/>
        </p:nvSpPr>
        <p:spPr>
          <a:xfrm>
            <a:off x="39950" y="1869554"/>
            <a:ext cx="4061976" cy="213855"/>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ja-JP" altLang="en-US" sz="1200" dirty="0">
                <a:latin typeface="メイリオ" panose="020B0604030504040204" pitchFamily="50" charset="-128"/>
                <a:ea typeface="メイリオ" panose="020B0604030504040204" pitchFamily="50" charset="-128"/>
              </a:rPr>
              <a:t>例（障害児（重症心身障害児を除く））</a:t>
            </a:r>
            <a:endParaRPr kumimoji="1" lang="ja-JP" altLang="en-US" sz="1200" dirty="0">
              <a:latin typeface="メイリオ" panose="020B0604030504040204" pitchFamily="50" charset="-128"/>
              <a:ea typeface="メイリオ" panose="020B0604030504040204" pitchFamily="50" charset="-128"/>
            </a:endParaRPr>
          </a:p>
        </p:txBody>
      </p:sp>
      <p:sp>
        <p:nvSpPr>
          <p:cNvPr id="6" name="サブタイトル 2"/>
          <p:cNvSpPr txBox="1">
            <a:spLocks/>
          </p:cNvSpPr>
          <p:nvPr/>
        </p:nvSpPr>
        <p:spPr>
          <a:xfrm>
            <a:off x="66404" y="2062459"/>
            <a:ext cx="9011194" cy="4757396"/>
          </a:xfrm>
          <a:prstGeom prst="rect">
            <a:avLst/>
          </a:prstGeom>
          <a:ln w="6350">
            <a:solidFill>
              <a:srgbClr val="0070C0"/>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endParaRPr lang="ja-JP" altLang="en-US" sz="1400" dirty="0">
              <a:latin typeface="メイリオ" panose="020B0604030504040204" pitchFamily="50" charset="-128"/>
              <a:ea typeface="メイリオ" panose="020B0604030504040204" pitchFamily="50" charset="-128"/>
            </a:endParaRPr>
          </a:p>
        </p:txBody>
      </p:sp>
      <p:sp>
        <p:nvSpPr>
          <p:cNvPr id="11" name="サブタイトル 2"/>
          <p:cNvSpPr txBox="1">
            <a:spLocks/>
          </p:cNvSpPr>
          <p:nvPr/>
        </p:nvSpPr>
        <p:spPr>
          <a:xfrm>
            <a:off x="56885" y="2095652"/>
            <a:ext cx="7109460" cy="285693"/>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b="1" dirty="0">
                <a:latin typeface="メイリオ" panose="020B0604030504040204" pitchFamily="50" charset="-128"/>
                <a:ea typeface="メイリオ" panose="020B0604030504040204" pitchFamily="50" charset="-128"/>
              </a:rPr>
              <a:t>①元々延長支援を実施していない事業所が、営業時間前に</a:t>
            </a:r>
            <a:r>
              <a:rPr lang="en-US" altLang="ja-JP" sz="1200" b="1" dirty="0">
                <a:latin typeface="メイリオ" panose="020B0604030504040204" pitchFamily="50" charset="-128"/>
                <a:ea typeface="メイリオ" panose="020B0604030504040204" pitchFamily="50" charset="-128"/>
              </a:rPr>
              <a:t>30</a:t>
            </a:r>
            <a:r>
              <a:rPr lang="ja-JP" altLang="en-US" sz="1200" b="1" dirty="0">
                <a:latin typeface="メイリオ" panose="020B0604030504040204" pitchFamily="50" charset="-128"/>
                <a:ea typeface="メイリオ" panose="020B0604030504040204" pitchFamily="50" charset="-128"/>
              </a:rPr>
              <a:t>分支援を実施</a:t>
            </a:r>
            <a:r>
              <a:rPr lang="ja-JP" altLang="en-US" sz="1200" dirty="0">
                <a:latin typeface="メイリオ" panose="020B0604030504040204" pitchFamily="50" charset="-128"/>
                <a:ea typeface="メイリオ" panose="020B0604030504040204" pitchFamily="50" charset="-128"/>
              </a:rPr>
              <a:t>　</a:t>
            </a:r>
          </a:p>
        </p:txBody>
      </p:sp>
      <p:grpSp>
        <p:nvGrpSpPr>
          <p:cNvPr id="25" name="グループ化 24"/>
          <p:cNvGrpSpPr/>
          <p:nvPr/>
        </p:nvGrpSpPr>
        <p:grpSpPr>
          <a:xfrm>
            <a:off x="196730" y="2481677"/>
            <a:ext cx="4299212" cy="270424"/>
            <a:chOff x="478971" y="2546202"/>
            <a:chExt cx="4299212" cy="270424"/>
          </a:xfrm>
        </p:grpSpPr>
        <p:sp>
          <p:nvSpPr>
            <p:cNvPr id="12" name="正方形/長方形 11"/>
            <p:cNvSpPr/>
            <p:nvPr/>
          </p:nvSpPr>
          <p:spPr>
            <a:xfrm>
              <a:off x="478971" y="2546202"/>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13" name="正方形/長方形 12"/>
            <p:cNvSpPr/>
            <p:nvPr/>
          </p:nvSpPr>
          <p:spPr>
            <a:xfrm>
              <a:off x="3508909" y="2546660"/>
              <a:ext cx="1269274"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14" name="角丸四角形 13"/>
            <p:cNvSpPr/>
            <p:nvPr/>
          </p:nvSpPr>
          <p:spPr>
            <a:xfrm>
              <a:off x="2968432" y="2546660"/>
              <a:ext cx="526869" cy="26996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追加</a:t>
              </a:r>
            </a:p>
            <a:p>
              <a:pPr algn="ctr"/>
              <a:r>
                <a:rPr lang="en-US" altLang="ja-JP" sz="800" dirty="0">
                  <a:latin typeface="メイリオ" panose="020B0604030504040204" pitchFamily="50" charset="-128"/>
                  <a:ea typeface="メイリオ" panose="020B0604030504040204" pitchFamily="50" charset="-128"/>
                </a:rPr>
                <a:t>30</a:t>
              </a:r>
              <a:r>
                <a:rPr lang="ja-JP" altLang="en-US" sz="800" dirty="0">
                  <a:latin typeface="メイリオ" panose="020B0604030504040204" pitchFamily="50" charset="-128"/>
                  <a:ea typeface="メイリオ" panose="020B0604030504040204" pitchFamily="50" charset="-128"/>
                </a:rPr>
                <a:t>分</a:t>
              </a:r>
              <a:endParaRPr kumimoji="1" lang="ja-JP" altLang="en-US" sz="800" dirty="0">
                <a:latin typeface="メイリオ" panose="020B0604030504040204" pitchFamily="50" charset="-128"/>
                <a:ea typeface="メイリオ" panose="020B0604030504040204" pitchFamily="50" charset="-128"/>
              </a:endParaRPr>
            </a:p>
          </p:txBody>
        </p:sp>
        <p:sp>
          <p:nvSpPr>
            <p:cNvPr id="15" name="右矢印 14"/>
            <p:cNvSpPr/>
            <p:nvPr/>
          </p:nvSpPr>
          <p:spPr>
            <a:xfrm>
              <a:off x="2404243" y="2559742"/>
              <a:ext cx="277057" cy="25646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 name="サブタイトル 2"/>
          <p:cNvSpPr txBox="1">
            <a:spLocks/>
          </p:cNvSpPr>
          <p:nvPr/>
        </p:nvSpPr>
        <p:spPr>
          <a:xfrm>
            <a:off x="6109046" y="2205493"/>
            <a:ext cx="3571841"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ケース１：算定単位数</a:t>
            </a:r>
            <a:r>
              <a:rPr lang="en-US" altLang="ja-JP" sz="800" dirty="0">
                <a:solidFill>
                  <a:srgbClr val="0070C0"/>
                </a:solidFill>
                <a:latin typeface="メイリオ" panose="020B0604030504040204" pitchFamily="50" charset="-128"/>
                <a:ea typeface="メイリオ" panose="020B0604030504040204" pitchFamily="50" charset="-128"/>
              </a:rPr>
              <a:t>61</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a:t>
            </a:r>
            <a:r>
              <a:rPr lang="ja-JP" altLang="en-US" sz="800" dirty="0">
                <a:solidFill>
                  <a:srgbClr val="0070C0"/>
                </a:solidFill>
                <a:latin typeface="メイリオ" panose="020B0604030504040204" pitchFamily="50" charset="-128"/>
                <a:ea typeface="メイリオ" panose="020B0604030504040204" pitchFamily="50" charset="-128"/>
              </a:rPr>
              <a:t>地方負担・利用者負担分</a:t>
            </a:r>
            <a:r>
              <a:rPr lang="ja-JP" altLang="en-US" sz="800" dirty="0">
                <a:latin typeface="メイリオ" panose="020B0604030504040204" pitchFamily="50" charset="-128"/>
                <a:ea typeface="メイリオ" panose="020B0604030504040204" pitchFamily="50" charset="-128"/>
              </a:rPr>
              <a:t>が補助対象）　</a:t>
            </a:r>
          </a:p>
        </p:txBody>
      </p:sp>
      <p:cxnSp>
        <p:nvCxnSpPr>
          <p:cNvPr id="18" name="直線コネクタ 17"/>
          <p:cNvCxnSpPr/>
          <p:nvPr/>
        </p:nvCxnSpPr>
        <p:spPr>
          <a:xfrm>
            <a:off x="-9655" y="2851187"/>
            <a:ext cx="9011195" cy="28797"/>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1" name="サブタイトル 2"/>
          <p:cNvSpPr txBox="1">
            <a:spLocks/>
          </p:cNvSpPr>
          <p:nvPr/>
        </p:nvSpPr>
        <p:spPr>
          <a:xfrm>
            <a:off x="46064" y="2867110"/>
            <a:ext cx="9011194" cy="285693"/>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b="1" dirty="0">
                <a:latin typeface="メイリオ" panose="020B0604030504040204" pitchFamily="50" charset="-128"/>
                <a:ea typeface="メイリオ" panose="020B0604030504040204" pitchFamily="50" charset="-128"/>
              </a:rPr>
              <a:t>②元々営業時間後に</a:t>
            </a:r>
            <a:r>
              <a:rPr lang="en-US" altLang="ja-JP" sz="1200" b="1" dirty="0">
                <a:latin typeface="メイリオ" panose="020B0604030504040204" pitchFamily="50" charset="-128"/>
                <a:ea typeface="メイリオ" panose="020B0604030504040204" pitchFamily="50" charset="-128"/>
              </a:rPr>
              <a:t>45</a:t>
            </a:r>
            <a:r>
              <a:rPr lang="ja-JP" altLang="en-US" sz="1200" b="1" dirty="0">
                <a:latin typeface="メイリオ" panose="020B0604030504040204" pitchFamily="50" charset="-128"/>
                <a:ea typeface="メイリオ" panose="020B0604030504040204" pitchFamily="50" charset="-128"/>
              </a:rPr>
              <a:t>分の延長支援を実施していた事業所が、営業時間前に</a:t>
            </a:r>
            <a:r>
              <a:rPr lang="en-US" altLang="ja-JP" sz="1200" b="1" dirty="0">
                <a:latin typeface="メイリオ" panose="020B0604030504040204" pitchFamily="50" charset="-128"/>
                <a:ea typeface="メイリオ" panose="020B0604030504040204" pitchFamily="50" charset="-128"/>
              </a:rPr>
              <a:t>30</a:t>
            </a:r>
            <a:r>
              <a:rPr lang="ja-JP" altLang="en-US" sz="1200" b="1" dirty="0">
                <a:latin typeface="メイリオ" panose="020B0604030504040204" pitchFamily="50" charset="-128"/>
                <a:ea typeface="メイリオ" panose="020B0604030504040204" pitchFamily="50" charset="-128"/>
              </a:rPr>
              <a:t>分支援を追加で実施</a:t>
            </a:r>
            <a:r>
              <a:rPr lang="ja-JP" altLang="en-US" sz="1200" dirty="0">
                <a:latin typeface="メイリオ" panose="020B0604030504040204" pitchFamily="50" charset="-128"/>
                <a:ea typeface="メイリオ" panose="020B0604030504040204" pitchFamily="50" charset="-128"/>
              </a:rPr>
              <a:t>　</a:t>
            </a:r>
          </a:p>
        </p:txBody>
      </p:sp>
      <p:sp>
        <p:nvSpPr>
          <p:cNvPr id="28" name="サブタイトル 2"/>
          <p:cNvSpPr txBox="1">
            <a:spLocks/>
          </p:cNvSpPr>
          <p:nvPr/>
        </p:nvSpPr>
        <p:spPr>
          <a:xfrm>
            <a:off x="6126650" y="3085921"/>
            <a:ext cx="3554237"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ケース１：算定単位数</a:t>
            </a:r>
            <a:r>
              <a:rPr lang="en-US" altLang="ja-JP" sz="800" dirty="0">
                <a:solidFill>
                  <a:srgbClr val="0070C0"/>
                </a:solidFill>
                <a:latin typeface="メイリオ" panose="020B0604030504040204" pitchFamily="50" charset="-128"/>
                <a:ea typeface="メイリオ" panose="020B0604030504040204" pitchFamily="50" charset="-128"/>
              </a:rPr>
              <a:t>92</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a:t>
            </a:r>
            <a:r>
              <a:rPr lang="ja-JP" altLang="en-US" sz="800" dirty="0">
                <a:solidFill>
                  <a:srgbClr val="0070C0"/>
                </a:solidFill>
                <a:latin typeface="メイリオ" panose="020B0604030504040204" pitchFamily="50" charset="-128"/>
                <a:ea typeface="メイリオ" panose="020B0604030504040204" pitchFamily="50" charset="-128"/>
              </a:rPr>
              <a:t>地方負担・利用者負担分</a:t>
            </a:r>
            <a:r>
              <a:rPr lang="ja-JP" altLang="en-US" sz="800" dirty="0">
                <a:latin typeface="メイリオ" panose="020B0604030504040204" pitchFamily="50" charset="-128"/>
                <a:ea typeface="メイリオ" panose="020B0604030504040204" pitchFamily="50" charset="-128"/>
              </a:rPr>
              <a:t>が補助対象）　</a:t>
            </a:r>
          </a:p>
        </p:txBody>
      </p:sp>
      <p:cxnSp>
        <p:nvCxnSpPr>
          <p:cNvPr id="32" name="直線コネクタ 31"/>
          <p:cNvCxnSpPr/>
          <p:nvPr/>
        </p:nvCxnSpPr>
        <p:spPr>
          <a:xfrm>
            <a:off x="75922" y="3848618"/>
            <a:ext cx="9011195" cy="28797"/>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30" name="グループ化 29"/>
          <p:cNvGrpSpPr/>
          <p:nvPr/>
        </p:nvGrpSpPr>
        <p:grpSpPr>
          <a:xfrm>
            <a:off x="230520" y="3321881"/>
            <a:ext cx="4802267" cy="284030"/>
            <a:chOff x="493295" y="3236289"/>
            <a:chExt cx="4802267" cy="284030"/>
          </a:xfrm>
        </p:grpSpPr>
        <p:sp>
          <p:nvSpPr>
            <p:cNvPr id="22" name="正方形/長方形 21"/>
            <p:cNvSpPr/>
            <p:nvPr/>
          </p:nvSpPr>
          <p:spPr>
            <a:xfrm>
              <a:off x="493295" y="3236289"/>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23" name="角丸四角形 22"/>
            <p:cNvSpPr/>
            <p:nvPr/>
          </p:nvSpPr>
          <p:spPr>
            <a:xfrm>
              <a:off x="1771510" y="3236289"/>
              <a:ext cx="526869" cy="277932"/>
            </a:xfrm>
            <a:prstGeom prst="round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45</a:t>
              </a:r>
              <a:r>
                <a:rPr lang="ja-JP" altLang="en-US" sz="600" dirty="0">
                  <a:latin typeface="メイリオ" panose="020B0604030504040204" pitchFamily="50" charset="-128"/>
                  <a:ea typeface="メイリオ" panose="020B0604030504040204" pitchFamily="50" charset="-128"/>
                </a:rPr>
                <a:t>分</a:t>
              </a:r>
              <a:endParaRPr lang="en-US" altLang="ja-JP" sz="600" dirty="0">
                <a:latin typeface="メイリオ" panose="020B0604030504040204" pitchFamily="50" charset="-128"/>
                <a:ea typeface="メイリオ" panose="020B0604030504040204" pitchFamily="50" charset="-128"/>
              </a:endParaRPr>
            </a:p>
            <a:p>
              <a:pPr algn="ctr"/>
              <a:r>
                <a:rPr kumimoji="1" lang="ja-JP" altLang="en-US" sz="600" dirty="0">
                  <a:latin typeface="メイリオ" panose="020B0604030504040204" pitchFamily="50" charset="-128"/>
                  <a:ea typeface="メイリオ" panose="020B0604030504040204" pitchFamily="50" charset="-128"/>
                </a:rPr>
                <a:t>（元々）</a:t>
              </a:r>
            </a:p>
          </p:txBody>
        </p:sp>
        <p:sp>
          <p:nvSpPr>
            <p:cNvPr id="24" name="正方形/長方形 23"/>
            <p:cNvSpPr/>
            <p:nvPr/>
          </p:nvSpPr>
          <p:spPr>
            <a:xfrm>
              <a:off x="3485811" y="3250353"/>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26" name="角丸四角形 25"/>
            <p:cNvSpPr/>
            <p:nvPr/>
          </p:nvSpPr>
          <p:spPr>
            <a:xfrm>
              <a:off x="2954045" y="3250353"/>
              <a:ext cx="526869" cy="26996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追加</a:t>
              </a:r>
            </a:p>
            <a:p>
              <a:pPr algn="ctr"/>
              <a:r>
                <a:rPr lang="en-US" altLang="ja-JP" sz="800" dirty="0">
                  <a:latin typeface="メイリオ" panose="020B0604030504040204" pitchFamily="50" charset="-128"/>
                  <a:ea typeface="メイリオ" panose="020B0604030504040204" pitchFamily="50" charset="-128"/>
                </a:rPr>
                <a:t>30</a:t>
              </a:r>
              <a:r>
                <a:rPr lang="ja-JP" altLang="en-US" sz="800" dirty="0">
                  <a:latin typeface="メイリオ" panose="020B0604030504040204" pitchFamily="50" charset="-128"/>
                  <a:ea typeface="メイリオ" panose="020B0604030504040204" pitchFamily="50" charset="-128"/>
                </a:rPr>
                <a:t>分</a:t>
              </a:r>
              <a:endParaRPr kumimoji="1" lang="ja-JP" altLang="en-US" sz="800" dirty="0">
                <a:latin typeface="メイリオ" panose="020B0604030504040204" pitchFamily="50" charset="-128"/>
                <a:ea typeface="メイリオ" panose="020B0604030504040204" pitchFamily="50" charset="-128"/>
              </a:endParaRPr>
            </a:p>
          </p:txBody>
        </p:sp>
        <p:sp>
          <p:nvSpPr>
            <p:cNvPr id="27" name="右矢印 26"/>
            <p:cNvSpPr/>
            <p:nvPr/>
          </p:nvSpPr>
          <p:spPr>
            <a:xfrm>
              <a:off x="2472120" y="3251769"/>
              <a:ext cx="277057" cy="25646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4768693" y="3242273"/>
              <a:ext cx="526869" cy="276335"/>
            </a:xfrm>
            <a:prstGeom prst="round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45</a:t>
              </a:r>
              <a:r>
                <a:rPr lang="ja-JP" altLang="en-US" sz="600" dirty="0">
                  <a:latin typeface="メイリオ" panose="020B0604030504040204" pitchFamily="50" charset="-128"/>
                  <a:ea typeface="メイリオ" panose="020B0604030504040204" pitchFamily="50" charset="-128"/>
                </a:rPr>
                <a:t>分</a:t>
              </a:r>
              <a:endParaRPr lang="en-US" altLang="ja-JP" sz="600" dirty="0">
                <a:latin typeface="メイリオ" panose="020B0604030504040204" pitchFamily="50" charset="-128"/>
                <a:ea typeface="メイリオ" panose="020B0604030504040204" pitchFamily="50" charset="-128"/>
              </a:endParaRPr>
            </a:p>
            <a:p>
              <a:pPr algn="ctr"/>
              <a:r>
                <a:rPr kumimoji="1" lang="ja-JP" altLang="en-US" sz="600" dirty="0">
                  <a:latin typeface="メイリオ" panose="020B0604030504040204" pitchFamily="50" charset="-128"/>
                  <a:ea typeface="メイリオ" panose="020B0604030504040204" pitchFamily="50" charset="-128"/>
                </a:rPr>
                <a:t>（元々）</a:t>
              </a:r>
            </a:p>
          </p:txBody>
        </p:sp>
      </p:grpSp>
      <p:sp>
        <p:nvSpPr>
          <p:cNvPr id="34" name="サブタイトル 2"/>
          <p:cNvSpPr txBox="1">
            <a:spLocks/>
          </p:cNvSpPr>
          <p:nvPr/>
        </p:nvSpPr>
        <p:spPr>
          <a:xfrm>
            <a:off x="46064" y="3882231"/>
            <a:ext cx="9011194" cy="457223"/>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b="1" dirty="0">
                <a:latin typeface="メイリオ" panose="020B0604030504040204" pitchFamily="50" charset="-128"/>
                <a:ea typeface="メイリオ" panose="020B0604030504040204" pitchFamily="50" charset="-128"/>
              </a:rPr>
              <a:t>③元々営業時間後に</a:t>
            </a:r>
            <a:r>
              <a:rPr lang="en-US" altLang="ja-JP" sz="1200" b="1" dirty="0">
                <a:latin typeface="メイリオ" panose="020B0604030504040204" pitchFamily="50" charset="-128"/>
                <a:ea typeface="メイリオ" panose="020B0604030504040204" pitchFamily="50" charset="-128"/>
              </a:rPr>
              <a:t>60</a:t>
            </a:r>
            <a:r>
              <a:rPr lang="ja-JP" altLang="en-US" sz="1200" b="1" dirty="0">
                <a:latin typeface="メイリオ" panose="020B0604030504040204" pitchFamily="50" charset="-128"/>
                <a:ea typeface="メイリオ" panose="020B0604030504040204" pitchFamily="50" charset="-128"/>
              </a:rPr>
              <a:t>分の延長支援を実施していた事業所が、営業時間前に</a:t>
            </a:r>
            <a:r>
              <a:rPr lang="en-US" altLang="ja-JP" sz="1200" b="1" dirty="0">
                <a:latin typeface="メイリオ" panose="020B0604030504040204" pitchFamily="50" charset="-128"/>
                <a:ea typeface="メイリオ" panose="020B0604030504040204" pitchFamily="50" charset="-128"/>
              </a:rPr>
              <a:t>30</a:t>
            </a:r>
            <a:r>
              <a:rPr lang="ja-JP" altLang="en-US" sz="1200" b="1" dirty="0">
                <a:latin typeface="メイリオ" panose="020B0604030504040204" pitchFamily="50" charset="-128"/>
                <a:ea typeface="メイリオ" panose="020B0604030504040204" pitchFamily="50" charset="-128"/>
              </a:rPr>
              <a:t>分、営業時間後に</a:t>
            </a:r>
            <a:r>
              <a:rPr lang="en-US" altLang="ja-JP" sz="1200" b="1" dirty="0">
                <a:latin typeface="メイリオ" panose="020B0604030504040204" pitchFamily="50" charset="-128"/>
                <a:ea typeface="メイリオ" panose="020B0604030504040204" pitchFamily="50" charset="-128"/>
              </a:rPr>
              <a:t>60</a:t>
            </a:r>
            <a:r>
              <a:rPr lang="ja-JP" altLang="en-US" sz="1200" b="1" dirty="0">
                <a:latin typeface="メイリオ" panose="020B0604030504040204" pitchFamily="50" charset="-128"/>
                <a:ea typeface="メイリオ" panose="020B0604030504040204" pitchFamily="50" charset="-128"/>
              </a:rPr>
              <a:t>分の支援を追加で実施</a:t>
            </a:r>
            <a:r>
              <a:rPr lang="ja-JP" altLang="en-US" sz="1200" dirty="0">
                <a:latin typeface="メイリオ" panose="020B0604030504040204" pitchFamily="50" charset="-128"/>
                <a:ea typeface="メイリオ" panose="020B0604030504040204" pitchFamily="50" charset="-128"/>
              </a:rPr>
              <a:t>　</a:t>
            </a:r>
          </a:p>
        </p:txBody>
      </p:sp>
      <p:grpSp>
        <p:nvGrpSpPr>
          <p:cNvPr id="20" name="グループ化 19"/>
          <p:cNvGrpSpPr/>
          <p:nvPr/>
        </p:nvGrpSpPr>
        <p:grpSpPr>
          <a:xfrm>
            <a:off x="317450" y="4338065"/>
            <a:ext cx="5668532" cy="288240"/>
            <a:chOff x="469481" y="4293784"/>
            <a:chExt cx="5668532" cy="288240"/>
          </a:xfrm>
        </p:grpSpPr>
        <p:sp>
          <p:nvSpPr>
            <p:cNvPr id="35" name="正方形/長方形 34"/>
            <p:cNvSpPr/>
            <p:nvPr/>
          </p:nvSpPr>
          <p:spPr>
            <a:xfrm>
              <a:off x="469481" y="4306052"/>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36" name="角丸四角形 35"/>
            <p:cNvSpPr/>
            <p:nvPr/>
          </p:nvSpPr>
          <p:spPr>
            <a:xfrm>
              <a:off x="1772669" y="4293784"/>
              <a:ext cx="596538" cy="288240"/>
            </a:xfrm>
            <a:prstGeom prst="round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60</a:t>
              </a:r>
              <a:r>
                <a:rPr lang="ja-JP" altLang="en-US" sz="600" dirty="0">
                  <a:latin typeface="メイリオ" panose="020B0604030504040204" pitchFamily="50" charset="-128"/>
                  <a:ea typeface="メイリオ" panose="020B0604030504040204" pitchFamily="50" charset="-128"/>
                </a:rPr>
                <a:t>分</a:t>
              </a:r>
              <a:endParaRPr lang="en-US" altLang="ja-JP" sz="600" dirty="0">
                <a:latin typeface="メイリオ" panose="020B0604030504040204" pitchFamily="50" charset="-128"/>
                <a:ea typeface="メイリオ" panose="020B0604030504040204" pitchFamily="50" charset="-128"/>
              </a:endParaRPr>
            </a:p>
            <a:p>
              <a:pPr algn="ctr"/>
              <a:r>
                <a:rPr kumimoji="1" lang="ja-JP" altLang="en-US" sz="600" dirty="0">
                  <a:latin typeface="メイリオ" panose="020B0604030504040204" pitchFamily="50" charset="-128"/>
                  <a:ea typeface="メイリオ" panose="020B0604030504040204" pitchFamily="50" charset="-128"/>
                </a:rPr>
                <a:t>（元々）</a:t>
              </a:r>
            </a:p>
          </p:txBody>
        </p:sp>
        <p:sp>
          <p:nvSpPr>
            <p:cNvPr id="37" name="右矢印 36"/>
            <p:cNvSpPr/>
            <p:nvPr/>
          </p:nvSpPr>
          <p:spPr>
            <a:xfrm>
              <a:off x="2484450" y="4296028"/>
              <a:ext cx="277057" cy="25646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3502105" y="4294507"/>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39" name="角丸四角形 38"/>
            <p:cNvSpPr/>
            <p:nvPr/>
          </p:nvSpPr>
          <p:spPr>
            <a:xfrm>
              <a:off x="2957207" y="4302549"/>
              <a:ext cx="526869" cy="26996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追加</a:t>
              </a:r>
            </a:p>
            <a:p>
              <a:pPr algn="ctr"/>
              <a:r>
                <a:rPr lang="en-US" altLang="ja-JP" sz="800" dirty="0">
                  <a:latin typeface="メイリオ" panose="020B0604030504040204" pitchFamily="50" charset="-128"/>
                  <a:ea typeface="メイリオ" panose="020B0604030504040204" pitchFamily="50" charset="-128"/>
                </a:rPr>
                <a:t>30</a:t>
              </a:r>
              <a:r>
                <a:rPr lang="ja-JP" altLang="en-US" sz="800" dirty="0">
                  <a:latin typeface="メイリオ" panose="020B0604030504040204" pitchFamily="50" charset="-128"/>
                  <a:ea typeface="メイリオ" panose="020B0604030504040204" pitchFamily="50" charset="-128"/>
                </a:rPr>
                <a:t>分</a:t>
              </a:r>
              <a:endParaRPr kumimoji="1" lang="ja-JP" altLang="en-US" sz="800" dirty="0">
                <a:latin typeface="メイリオ" panose="020B0604030504040204" pitchFamily="50" charset="-128"/>
                <a:ea typeface="メイリオ" panose="020B0604030504040204" pitchFamily="50" charset="-128"/>
              </a:endParaRPr>
            </a:p>
          </p:txBody>
        </p:sp>
        <p:sp>
          <p:nvSpPr>
            <p:cNvPr id="40" name="角丸四角形 39"/>
            <p:cNvSpPr/>
            <p:nvPr/>
          </p:nvSpPr>
          <p:spPr>
            <a:xfrm>
              <a:off x="4798591" y="4295902"/>
              <a:ext cx="596538" cy="268571"/>
            </a:xfrm>
            <a:prstGeom prst="round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60</a:t>
              </a:r>
              <a:r>
                <a:rPr lang="ja-JP" altLang="en-US" sz="600" dirty="0">
                  <a:latin typeface="メイリオ" panose="020B0604030504040204" pitchFamily="50" charset="-128"/>
                  <a:ea typeface="メイリオ" panose="020B0604030504040204" pitchFamily="50" charset="-128"/>
                </a:rPr>
                <a:t>分</a:t>
              </a:r>
              <a:endParaRPr lang="en-US" altLang="ja-JP" sz="600" dirty="0">
                <a:latin typeface="メイリオ" panose="020B0604030504040204" pitchFamily="50" charset="-128"/>
                <a:ea typeface="メイリオ" panose="020B0604030504040204" pitchFamily="50" charset="-128"/>
              </a:endParaRPr>
            </a:p>
            <a:p>
              <a:pPr algn="ctr"/>
              <a:r>
                <a:rPr kumimoji="1" lang="ja-JP" altLang="en-US" sz="600" dirty="0">
                  <a:latin typeface="メイリオ" panose="020B0604030504040204" pitchFamily="50" charset="-128"/>
                  <a:ea typeface="メイリオ" panose="020B0604030504040204" pitchFamily="50" charset="-128"/>
                </a:rPr>
                <a:t>（元々）</a:t>
              </a:r>
            </a:p>
          </p:txBody>
        </p:sp>
        <p:sp>
          <p:nvSpPr>
            <p:cNvPr id="41" name="角丸四角形 40"/>
            <p:cNvSpPr/>
            <p:nvPr/>
          </p:nvSpPr>
          <p:spPr>
            <a:xfrm>
              <a:off x="5407100" y="4294507"/>
              <a:ext cx="730913" cy="26996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追加</a:t>
              </a:r>
            </a:p>
            <a:p>
              <a:pPr algn="ctr"/>
              <a:r>
                <a:rPr lang="en-US" altLang="ja-JP" sz="800" dirty="0">
                  <a:latin typeface="メイリオ" panose="020B0604030504040204" pitchFamily="50" charset="-128"/>
                  <a:ea typeface="メイリオ" panose="020B0604030504040204" pitchFamily="50" charset="-128"/>
                </a:rPr>
                <a:t>60</a:t>
              </a:r>
              <a:r>
                <a:rPr lang="ja-JP" altLang="en-US" sz="800" dirty="0">
                  <a:latin typeface="メイリオ" panose="020B0604030504040204" pitchFamily="50" charset="-128"/>
                  <a:ea typeface="メイリオ" panose="020B0604030504040204" pitchFamily="50" charset="-128"/>
                </a:rPr>
                <a:t>分</a:t>
              </a:r>
              <a:endParaRPr kumimoji="1" lang="ja-JP" altLang="en-US" sz="800" dirty="0">
                <a:latin typeface="メイリオ" panose="020B0604030504040204" pitchFamily="50" charset="-128"/>
                <a:ea typeface="メイリオ" panose="020B0604030504040204" pitchFamily="50" charset="-128"/>
              </a:endParaRPr>
            </a:p>
          </p:txBody>
        </p:sp>
      </p:grpSp>
      <p:cxnSp>
        <p:nvCxnSpPr>
          <p:cNvPr id="45" name="直線コネクタ 44"/>
          <p:cNvCxnSpPr/>
          <p:nvPr/>
        </p:nvCxnSpPr>
        <p:spPr>
          <a:xfrm>
            <a:off x="42636" y="5086206"/>
            <a:ext cx="9011195" cy="28797"/>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6" name="サブタイトル 2"/>
          <p:cNvSpPr txBox="1">
            <a:spLocks/>
          </p:cNvSpPr>
          <p:nvPr/>
        </p:nvSpPr>
        <p:spPr>
          <a:xfrm>
            <a:off x="21633" y="5140253"/>
            <a:ext cx="7109460" cy="285693"/>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b="1" dirty="0">
                <a:latin typeface="メイリオ" panose="020B0604030504040204" pitchFamily="50" charset="-128"/>
                <a:ea typeface="メイリオ" panose="020B0604030504040204" pitchFamily="50" charset="-128"/>
              </a:rPr>
              <a:t>④元々延長支援を実施していない事業所が、営業時間前後に</a:t>
            </a:r>
            <a:r>
              <a:rPr lang="en-US" altLang="ja-JP" sz="1200" b="1" dirty="0">
                <a:latin typeface="メイリオ" panose="020B0604030504040204" pitchFamily="50" charset="-128"/>
                <a:ea typeface="メイリオ" panose="020B0604030504040204" pitchFamily="50" charset="-128"/>
              </a:rPr>
              <a:t>30</a:t>
            </a:r>
            <a:r>
              <a:rPr lang="ja-JP" altLang="en-US" sz="1200" b="1" dirty="0">
                <a:latin typeface="メイリオ" panose="020B0604030504040204" pitchFamily="50" charset="-128"/>
                <a:ea typeface="メイリオ" panose="020B0604030504040204" pitchFamily="50" charset="-128"/>
              </a:rPr>
              <a:t>分支援を実施</a:t>
            </a:r>
            <a:r>
              <a:rPr lang="ja-JP" altLang="en-US" sz="1200" dirty="0">
                <a:latin typeface="メイリオ" panose="020B0604030504040204" pitchFamily="50" charset="-128"/>
                <a:ea typeface="メイリオ" panose="020B0604030504040204" pitchFamily="50" charset="-128"/>
              </a:rPr>
              <a:t>　</a:t>
            </a:r>
          </a:p>
        </p:txBody>
      </p:sp>
      <p:graphicFrame>
        <p:nvGraphicFramePr>
          <p:cNvPr id="9" name="表 8"/>
          <p:cNvGraphicFramePr>
            <a:graphicFrameLocks noGrp="1"/>
          </p:cNvGraphicFramePr>
          <p:nvPr>
            <p:extLst>
              <p:ext uri="{D42A27DB-BD31-4B8C-83A1-F6EECF244321}">
                <p14:modId xmlns:p14="http://schemas.microsoft.com/office/powerpoint/2010/main" val="1314667750"/>
              </p:ext>
            </p:extLst>
          </p:nvPr>
        </p:nvGraphicFramePr>
        <p:xfrm>
          <a:off x="7730933" y="789623"/>
          <a:ext cx="1367073" cy="938597"/>
        </p:xfrm>
        <a:graphic>
          <a:graphicData uri="http://schemas.openxmlformats.org/drawingml/2006/table">
            <a:tbl>
              <a:tblPr firstRow="1" bandRow="1">
                <a:tableStyleId>{5C22544A-7EE6-4342-B048-85BDC9FD1C3A}</a:tableStyleId>
              </a:tblPr>
              <a:tblGrid>
                <a:gridCol w="353085">
                  <a:extLst>
                    <a:ext uri="{9D8B030D-6E8A-4147-A177-3AD203B41FA5}">
                      <a16:colId xmlns:a16="http://schemas.microsoft.com/office/drawing/2014/main" val="20000"/>
                    </a:ext>
                  </a:extLst>
                </a:gridCol>
                <a:gridCol w="543208">
                  <a:extLst>
                    <a:ext uri="{9D8B030D-6E8A-4147-A177-3AD203B41FA5}">
                      <a16:colId xmlns:a16="http://schemas.microsoft.com/office/drawing/2014/main" val="20001"/>
                    </a:ext>
                  </a:extLst>
                </a:gridCol>
                <a:gridCol w="470780">
                  <a:extLst>
                    <a:ext uri="{9D8B030D-6E8A-4147-A177-3AD203B41FA5}">
                      <a16:colId xmlns:a16="http://schemas.microsoft.com/office/drawing/2014/main" val="20002"/>
                    </a:ext>
                  </a:extLst>
                </a:gridCol>
              </a:tblGrid>
              <a:tr h="284261">
                <a:tc rowSpan="3">
                  <a:txBody>
                    <a:bodyPr/>
                    <a:lstStyle/>
                    <a:p>
                      <a:r>
                        <a:rPr kumimoji="1" lang="ja-JP" altLang="en-US" sz="700" b="1" dirty="0">
                          <a:solidFill>
                            <a:schemeClr val="tx1"/>
                          </a:solidFill>
                          <a:latin typeface="メイリオ" panose="020B0604030504040204" pitchFamily="50" charset="-128"/>
                          <a:ea typeface="メイリオ" panose="020B0604030504040204" pitchFamily="50" charset="-128"/>
                        </a:rPr>
                        <a:t>障害児</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r>
                        <a:rPr kumimoji="1" lang="ja-JP" altLang="en-US" sz="500" b="1" dirty="0">
                          <a:solidFill>
                            <a:schemeClr val="tx1"/>
                          </a:solidFill>
                          <a:latin typeface="メイリオ" panose="020B0604030504040204" pitchFamily="50" charset="-128"/>
                          <a:ea typeface="メイリオ" panose="020B0604030504040204" pitchFamily="50" charset="-128"/>
                        </a:rPr>
                        <a:t>（重症心身障害児を除く）</a:t>
                      </a:r>
                    </a:p>
                  </a:txBody>
                  <a:tcPr vert="eaVert">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500" b="1" dirty="0">
                          <a:solidFill>
                            <a:schemeClr val="tx1"/>
                          </a:solidFill>
                          <a:latin typeface="メイリオ" panose="020B0604030504040204" pitchFamily="50" charset="-128"/>
                          <a:ea typeface="メイリオ" panose="020B0604030504040204" pitchFamily="50" charset="-128"/>
                        </a:rPr>
                        <a:t>１時間未満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500" b="1" dirty="0">
                          <a:solidFill>
                            <a:schemeClr val="tx1"/>
                          </a:solidFill>
                          <a:latin typeface="メイリオ" panose="020B0604030504040204" pitchFamily="50" charset="-128"/>
                          <a:ea typeface="メイリオ" panose="020B0604030504040204" pitchFamily="50" charset="-128"/>
                        </a:rPr>
                        <a:t>61</a:t>
                      </a:r>
                      <a:r>
                        <a:rPr kumimoji="1" lang="ja-JP" altLang="en-US" sz="500" b="1" dirty="0">
                          <a:solidFill>
                            <a:schemeClr val="tx1"/>
                          </a:solidFill>
                          <a:latin typeface="メイリオ" panose="020B0604030504040204" pitchFamily="50" charset="-128"/>
                          <a:ea typeface="メイリオ" panose="020B0604030504040204" pitchFamily="50" charset="-128"/>
                        </a:rPr>
                        <a:t>単位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2394">
                <a:tc vMerge="1">
                  <a:txBody>
                    <a:bodyPr/>
                    <a:lstStyle/>
                    <a:p>
                      <a:endParaRPr kumimoji="1" lang="ja-JP" altLang="en-US"/>
                    </a:p>
                  </a:txBody>
                  <a:tcPr/>
                </a:tc>
                <a:tc>
                  <a:txBody>
                    <a:bodyPr/>
                    <a:lstStyle/>
                    <a:p>
                      <a:r>
                        <a:rPr kumimoji="1" lang="ja-JP" altLang="en-US" sz="500" b="1" dirty="0">
                          <a:solidFill>
                            <a:schemeClr val="tx1"/>
                          </a:solidFill>
                          <a:latin typeface="メイリオ" panose="020B0604030504040204" pitchFamily="50" charset="-128"/>
                          <a:ea typeface="メイリオ" panose="020B0604030504040204" pitchFamily="50" charset="-128"/>
                        </a:rPr>
                        <a:t>１時間以上２時間未満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500" b="1" dirty="0">
                          <a:solidFill>
                            <a:schemeClr val="tx1"/>
                          </a:solidFill>
                          <a:latin typeface="メイリオ" panose="020B0604030504040204" pitchFamily="50" charset="-128"/>
                          <a:ea typeface="メイリオ" panose="020B0604030504040204" pitchFamily="50" charset="-128"/>
                        </a:rPr>
                        <a:t>92</a:t>
                      </a:r>
                      <a:r>
                        <a:rPr kumimoji="1" lang="ja-JP" altLang="en-US" sz="500" b="1" dirty="0">
                          <a:solidFill>
                            <a:schemeClr val="tx1"/>
                          </a:solidFill>
                          <a:latin typeface="メイリオ" panose="020B0604030504040204" pitchFamily="50" charset="-128"/>
                          <a:ea typeface="メイリオ" panose="020B0604030504040204" pitchFamily="50" charset="-128"/>
                        </a:rPr>
                        <a:t>単位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51942">
                <a:tc vMerge="1">
                  <a:txBody>
                    <a:bodyPr/>
                    <a:lstStyle/>
                    <a:p>
                      <a:endParaRPr kumimoji="1" lang="ja-JP" altLang="en-US"/>
                    </a:p>
                  </a:txBody>
                  <a:tcPr/>
                </a:tc>
                <a:tc>
                  <a:txBody>
                    <a:bodyPr/>
                    <a:lstStyle/>
                    <a:p>
                      <a:r>
                        <a:rPr kumimoji="1" lang="ja-JP" altLang="en-US" sz="500" b="1" dirty="0">
                          <a:solidFill>
                            <a:schemeClr val="tx1"/>
                          </a:solidFill>
                          <a:latin typeface="メイリオ" panose="020B0604030504040204" pitchFamily="50" charset="-128"/>
                          <a:ea typeface="メイリオ" panose="020B0604030504040204" pitchFamily="50" charset="-128"/>
                        </a:rPr>
                        <a:t>２時間以上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500" b="1" dirty="0">
                          <a:solidFill>
                            <a:schemeClr val="tx1"/>
                          </a:solidFill>
                          <a:latin typeface="メイリオ" panose="020B0604030504040204" pitchFamily="50" charset="-128"/>
                          <a:ea typeface="メイリオ" panose="020B0604030504040204" pitchFamily="50" charset="-128"/>
                        </a:rPr>
                        <a:t>123</a:t>
                      </a:r>
                      <a:r>
                        <a:rPr kumimoji="1" lang="ja-JP" altLang="en-US" sz="500" b="1" dirty="0">
                          <a:solidFill>
                            <a:schemeClr val="tx1"/>
                          </a:solidFill>
                          <a:latin typeface="メイリオ" panose="020B0604030504040204" pitchFamily="50" charset="-128"/>
                          <a:ea typeface="メイリオ" panose="020B0604030504040204" pitchFamily="50" charset="-128"/>
                        </a:rPr>
                        <a:t>単位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53" name="サブタイトル 2"/>
          <p:cNvSpPr txBox="1">
            <a:spLocks/>
          </p:cNvSpPr>
          <p:nvPr/>
        </p:nvSpPr>
        <p:spPr>
          <a:xfrm>
            <a:off x="7586109" y="655568"/>
            <a:ext cx="1177646" cy="24705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600" b="1" dirty="0">
                <a:latin typeface="メイリオ" panose="020B0604030504040204" pitchFamily="50" charset="-128"/>
                <a:ea typeface="メイリオ" panose="020B0604030504040204" pitchFamily="50" charset="-128"/>
              </a:rPr>
              <a:t>（参考：延長支援加算）</a:t>
            </a:r>
            <a:endParaRPr lang="ja-JP" altLang="en-US" sz="600" dirty="0">
              <a:latin typeface="メイリオ" panose="020B0604030504040204" pitchFamily="50" charset="-128"/>
              <a:ea typeface="メイリオ" panose="020B0604030504040204" pitchFamily="50" charset="-128"/>
            </a:endParaRPr>
          </a:p>
        </p:txBody>
      </p:sp>
      <p:cxnSp>
        <p:nvCxnSpPr>
          <p:cNvPr id="64" name="直線コネクタ 63"/>
          <p:cNvCxnSpPr/>
          <p:nvPr/>
        </p:nvCxnSpPr>
        <p:spPr>
          <a:xfrm>
            <a:off x="42636" y="5932097"/>
            <a:ext cx="9011195" cy="28797"/>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5" name="サブタイトル 2"/>
          <p:cNvSpPr txBox="1">
            <a:spLocks/>
          </p:cNvSpPr>
          <p:nvPr/>
        </p:nvSpPr>
        <p:spPr>
          <a:xfrm>
            <a:off x="24965" y="5953809"/>
            <a:ext cx="8961906" cy="285693"/>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200" b="1" dirty="0">
                <a:latin typeface="メイリオ" panose="020B0604030504040204" pitchFamily="50" charset="-128"/>
                <a:ea typeface="メイリオ" panose="020B0604030504040204" pitchFamily="50" charset="-128"/>
              </a:rPr>
              <a:t>⑤元々営業時間前に</a:t>
            </a:r>
            <a:r>
              <a:rPr lang="en-US" altLang="ja-JP" sz="1200" b="1" dirty="0">
                <a:latin typeface="メイリオ" panose="020B0604030504040204" pitchFamily="50" charset="-128"/>
                <a:ea typeface="メイリオ" panose="020B0604030504040204" pitchFamily="50" charset="-128"/>
              </a:rPr>
              <a:t>30</a:t>
            </a:r>
            <a:r>
              <a:rPr lang="ja-JP" altLang="en-US" sz="1200" b="1" dirty="0">
                <a:latin typeface="メイリオ" panose="020B0604030504040204" pitchFamily="50" charset="-128"/>
                <a:ea typeface="メイリオ" panose="020B0604030504040204" pitchFamily="50" charset="-128"/>
              </a:rPr>
              <a:t>分の延長支援を実施していた事業所が、営業時間前に追加で</a:t>
            </a:r>
            <a:r>
              <a:rPr lang="en-US" altLang="ja-JP" sz="1200" b="1" dirty="0">
                <a:latin typeface="メイリオ" panose="020B0604030504040204" pitchFamily="50" charset="-128"/>
                <a:ea typeface="メイリオ" panose="020B0604030504040204" pitchFamily="50" charset="-128"/>
              </a:rPr>
              <a:t>30</a:t>
            </a:r>
            <a:r>
              <a:rPr lang="ja-JP" altLang="en-US" sz="1200" b="1" dirty="0">
                <a:latin typeface="メイリオ" panose="020B0604030504040204" pitchFamily="50" charset="-128"/>
                <a:ea typeface="メイリオ" panose="020B0604030504040204" pitchFamily="50" charset="-128"/>
              </a:rPr>
              <a:t>分支援を実施</a:t>
            </a:r>
            <a:r>
              <a:rPr lang="ja-JP" altLang="en-US" sz="1200" dirty="0">
                <a:latin typeface="メイリオ" panose="020B0604030504040204" pitchFamily="50" charset="-128"/>
                <a:ea typeface="メイリオ" panose="020B0604030504040204" pitchFamily="50" charset="-128"/>
              </a:rPr>
              <a:t>　</a:t>
            </a:r>
          </a:p>
        </p:txBody>
      </p:sp>
      <p:grpSp>
        <p:nvGrpSpPr>
          <p:cNvPr id="19" name="グループ化 18"/>
          <p:cNvGrpSpPr/>
          <p:nvPr/>
        </p:nvGrpSpPr>
        <p:grpSpPr>
          <a:xfrm>
            <a:off x="306211" y="5530059"/>
            <a:ext cx="4813951" cy="296412"/>
            <a:chOff x="488628" y="5135891"/>
            <a:chExt cx="4813951" cy="296412"/>
          </a:xfrm>
        </p:grpSpPr>
        <p:sp>
          <p:nvSpPr>
            <p:cNvPr id="47" name="正方形/長方形 46"/>
            <p:cNvSpPr/>
            <p:nvPr/>
          </p:nvSpPr>
          <p:spPr>
            <a:xfrm>
              <a:off x="488628" y="5157936"/>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48" name="右矢印 47"/>
            <p:cNvSpPr/>
            <p:nvPr/>
          </p:nvSpPr>
          <p:spPr>
            <a:xfrm>
              <a:off x="2488459" y="5144440"/>
              <a:ext cx="277057" cy="25646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a:off x="3492614" y="5150226"/>
              <a:ext cx="1269274"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50" name="角丸四角形 49"/>
            <p:cNvSpPr/>
            <p:nvPr/>
          </p:nvSpPr>
          <p:spPr>
            <a:xfrm>
              <a:off x="2959270" y="5135891"/>
              <a:ext cx="526869" cy="29641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追加</a:t>
              </a:r>
            </a:p>
            <a:p>
              <a:pPr algn="ctr"/>
              <a:r>
                <a:rPr lang="en-US" altLang="ja-JP" sz="800" dirty="0">
                  <a:latin typeface="メイリオ" panose="020B0604030504040204" pitchFamily="50" charset="-128"/>
                  <a:ea typeface="メイリオ" panose="020B0604030504040204" pitchFamily="50" charset="-128"/>
                </a:rPr>
                <a:t>30</a:t>
              </a:r>
              <a:r>
                <a:rPr kumimoji="1" lang="ja-JP" altLang="en-US" sz="800" dirty="0">
                  <a:latin typeface="メイリオ" panose="020B0604030504040204" pitchFamily="50" charset="-128"/>
                  <a:ea typeface="メイリオ" panose="020B0604030504040204" pitchFamily="50" charset="-128"/>
                </a:rPr>
                <a:t>分</a:t>
              </a:r>
            </a:p>
          </p:txBody>
        </p:sp>
        <p:sp>
          <p:nvSpPr>
            <p:cNvPr id="72" name="角丸四角形 71"/>
            <p:cNvSpPr/>
            <p:nvPr/>
          </p:nvSpPr>
          <p:spPr>
            <a:xfrm>
              <a:off x="4775710" y="5135891"/>
              <a:ext cx="526869" cy="29246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追加</a:t>
              </a:r>
            </a:p>
            <a:p>
              <a:pPr algn="ctr"/>
              <a:r>
                <a:rPr lang="en-US" altLang="ja-JP" sz="800" dirty="0">
                  <a:latin typeface="メイリオ" panose="020B0604030504040204" pitchFamily="50" charset="-128"/>
                  <a:ea typeface="メイリオ" panose="020B0604030504040204" pitchFamily="50" charset="-128"/>
                </a:rPr>
                <a:t>30</a:t>
              </a:r>
              <a:r>
                <a:rPr kumimoji="1" lang="ja-JP" altLang="en-US" sz="800" dirty="0">
                  <a:latin typeface="メイリオ" panose="020B0604030504040204" pitchFamily="50" charset="-128"/>
                  <a:ea typeface="メイリオ" panose="020B0604030504040204" pitchFamily="50" charset="-128"/>
                </a:rPr>
                <a:t>分</a:t>
              </a:r>
            </a:p>
          </p:txBody>
        </p:sp>
      </p:grpSp>
      <p:cxnSp>
        <p:nvCxnSpPr>
          <p:cNvPr id="8" name="直線矢印コネクタ 7"/>
          <p:cNvCxnSpPr/>
          <p:nvPr/>
        </p:nvCxnSpPr>
        <p:spPr>
          <a:xfrm>
            <a:off x="5129745" y="2013836"/>
            <a:ext cx="1760315" cy="0"/>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10" name="グループ化 9"/>
          <p:cNvGrpSpPr/>
          <p:nvPr/>
        </p:nvGrpSpPr>
        <p:grpSpPr>
          <a:xfrm>
            <a:off x="214891" y="6330890"/>
            <a:ext cx="5054488" cy="297641"/>
            <a:chOff x="236452" y="6051498"/>
            <a:chExt cx="5054488" cy="297641"/>
          </a:xfrm>
        </p:grpSpPr>
        <p:sp>
          <p:nvSpPr>
            <p:cNvPr id="61" name="正方形/長方形 60"/>
            <p:cNvSpPr/>
            <p:nvPr/>
          </p:nvSpPr>
          <p:spPr>
            <a:xfrm>
              <a:off x="752062" y="6063961"/>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62" name="角丸四角形 61"/>
            <p:cNvSpPr/>
            <p:nvPr/>
          </p:nvSpPr>
          <p:spPr>
            <a:xfrm>
              <a:off x="236452" y="6071207"/>
              <a:ext cx="526869" cy="277932"/>
            </a:xfrm>
            <a:prstGeom prst="round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30</a:t>
              </a:r>
              <a:r>
                <a:rPr lang="ja-JP" altLang="en-US" sz="600" dirty="0">
                  <a:latin typeface="メイリオ" panose="020B0604030504040204" pitchFamily="50" charset="-128"/>
                  <a:ea typeface="メイリオ" panose="020B0604030504040204" pitchFamily="50" charset="-128"/>
                </a:rPr>
                <a:t>分</a:t>
              </a:r>
              <a:endParaRPr lang="en-US" altLang="ja-JP" sz="600" dirty="0">
                <a:latin typeface="メイリオ" panose="020B0604030504040204" pitchFamily="50" charset="-128"/>
                <a:ea typeface="メイリオ" panose="020B0604030504040204" pitchFamily="50" charset="-128"/>
              </a:endParaRPr>
            </a:p>
            <a:p>
              <a:pPr algn="ctr"/>
              <a:r>
                <a:rPr kumimoji="1" lang="ja-JP" altLang="en-US" sz="600" dirty="0">
                  <a:latin typeface="メイリオ" panose="020B0604030504040204" pitchFamily="50" charset="-128"/>
                  <a:ea typeface="メイリオ" panose="020B0604030504040204" pitchFamily="50" charset="-128"/>
                </a:rPr>
                <a:t>（元々）</a:t>
              </a:r>
            </a:p>
          </p:txBody>
        </p:sp>
        <p:sp>
          <p:nvSpPr>
            <p:cNvPr id="63" name="右矢印 62"/>
            <p:cNvSpPr/>
            <p:nvPr/>
          </p:nvSpPr>
          <p:spPr>
            <a:xfrm>
              <a:off x="2332039" y="6063736"/>
              <a:ext cx="277057" cy="25646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p:cNvSpPr/>
            <p:nvPr/>
          </p:nvSpPr>
          <p:spPr>
            <a:xfrm>
              <a:off x="4008058" y="6061273"/>
              <a:ext cx="1282882" cy="26996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営業時間</a:t>
              </a:r>
            </a:p>
          </p:txBody>
        </p:sp>
        <p:sp>
          <p:nvSpPr>
            <p:cNvPr id="77" name="角丸四角形 76"/>
            <p:cNvSpPr/>
            <p:nvPr/>
          </p:nvSpPr>
          <p:spPr>
            <a:xfrm>
              <a:off x="3508909" y="6051498"/>
              <a:ext cx="526869" cy="277932"/>
            </a:xfrm>
            <a:prstGeom prst="round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30</a:t>
              </a:r>
              <a:r>
                <a:rPr lang="ja-JP" altLang="en-US" sz="600" dirty="0">
                  <a:latin typeface="メイリオ" panose="020B0604030504040204" pitchFamily="50" charset="-128"/>
                  <a:ea typeface="メイリオ" panose="020B0604030504040204" pitchFamily="50" charset="-128"/>
                </a:rPr>
                <a:t>分</a:t>
              </a:r>
              <a:endParaRPr lang="en-US" altLang="ja-JP" sz="600" dirty="0">
                <a:latin typeface="メイリオ" panose="020B0604030504040204" pitchFamily="50" charset="-128"/>
                <a:ea typeface="メイリオ" panose="020B0604030504040204" pitchFamily="50" charset="-128"/>
              </a:endParaRPr>
            </a:p>
            <a:p>
              <a:pPr algn="ctr"/>
              <a:r>
                <a:rPr kumimoji="1" lang="ja-JP" altLang="en-US" sz="600" dirty="0">
                  <a:latin typeface="メイリオ" panose="020B0604030504040204" pitchFamily="50" charset="-128"/>
                  <a:ea typeface="メイリオ" panose="020B0604030504040204" pitchFamily="50" charset="-128"/>
                </a:rPr>
                <a:t>（元々）</a:t>
              </a:r>
            </a:p>
          </p:txBody>
        </p:sp>
        <p:sp>
          <p:nvSpPr>
            <p:cNvPr id="78" name="角丸四角形 77"/>
            <p:cNvSpPr/>
            <p:nvPr/>
          </p:nvSpPr>
          <p:spPr>
            <a:xfrm>
              <a:off x="2982040" y="6061588"/>
              <a:ext cx="526869" cy="26996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追加</a:t>
              </a:r>
            </a:p>
            <a:p>
              <a:pPr algn="ctr"/>
              <a:r>
                <a:rPr lang="en-US" altLang="ja-JP" sz="800" dirty="0">
                  <a:latin typeface="メイリオ" panose="020B0604030504040204" pitchFamily="50" charset="-128"/>
                  <a:ea typeface="メイリオ" panose="020B0604030504040204" pitchFamily="50" charset="-128"/>
                </a:rPr>
                <a:t>30</a:t>
              </a:r>
              <a:r>
                <a:rPr lang="ja-JP" altLang="en-US" sz="800" dirty="0">
                  <a:latin typeface="メイリオ" panose="020B0604030504040204" pitchFamily="50" charset="-128"/>
                  <a:ea typeface="メイリオ" panose="020B0604030504040204" pitchFamily="50" charset="-128"/>
                </a:rPr>
                <a:t>分</a:t>
              </a:r>
              <a:endParaRPr kumimoji="1" lang="ja-JP" altLang="en-US" sz="800" dirty="0">
                <a:latin typeface="メイリオ" panose="020B0604030504040204" pitchFamily="50" charset="-128"/>
                <a:ea typeface="メイリオ" panose="020B0604030504040204" pitchFamily="50" charset="-128"/>
              </a:endParaRPr>
            </a:p>
          </p:txBody>
        </p:sp>
      </p:grpSp>
      <p:sp>
        <p:nvSpPr>
          <p:cNvPr id="17" name="テキスト ボックス 16"/>
          <p:cNvSpPr txBox="1"/>
          <p:nvPr/>
        </p:nvSpPr>
        <p:spPr>
          <a:xfrm>
            <a:off x="5464905" y="1801409"/>
            <a:ext cx="1323487" cy="246221"/>
          </a:xfrm>
          <a:prstGeom prst="rect">
            <a:avLst/>
          </a:prstGeom>
          <a:noFill/>
        </p:spPr>
        <p:txBody>
          <a:bodyPr wrap="square" rtlCol="0">
            <a:spAutoFit/>
          </a:bodyPr>
          <a:lstStyle/>
          <a:p>
            <a:r>
              <a:rPr kumimoji="1" lang="ja-JP" altLang="en-US" sz="1000" dirty="0">
                <a:solidFill>
                  <a:srgbClr val="FF0000"/>
                </a:solidFill>
                <a:latin typeface="メイリオ" panose="020B0604030504040204" pitchFamily="50" charset="-128"/>
                <a:ea typeface="メイリオ" panose="020B0604030504040204" pitchFamily="50" charset="-128"/>
              </a:rPr>
              <a:t>児童の利用時間</a:t>
            </a:r>
          </a:p>
        </p:txBody>
      </p:sp>
      <p:cxnSp>
        <p:nvCxnSpPr>
          <p:cNvPr id="84" name="直線矢印コネクタ 83"/>
          <p:cNvCxnSpPr/>
          <p:nvPr/>
        </p:nvCxnSpPr>
        <p:spPr>
          <a:xfrm>
            <a:off x="2742135" y="2407790"/>
            <a:ext cx="1119170" cy="0"/>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85" name="テキスト ボックス 84"/>
          <p:cNvSpPr txBox="1"/>
          <p:nvPr/>
        </p:nvSpPr>
        <p:spPr>
          <a:xfrm>
            <a:off x="2723930" y="2208113"/>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１</a:t>
            </a:r>
            <a:endParaRPr kumimoji="1" lang="ja-JP" altLang="en-US" sz="800" dirty="0">
              <a:solidFill>
                <a:srgbClr val="FF0000"/>
              </a:solidFill>
            </a:endParaRPr>
          </a:p>
        </p:txBody>
      </p:sp>
      <p:cxnSp>
        <p:nvCxnSpPr>
          <p:cNvPr id="86" name="直線矢印コネクタ 85"/>
          <p:cNvCxnSpPr/>
          <p:nvPr/>
        </p:nvCxnSpPr>
        <p:spPr>
          <a:xfrm>
            <a:off x="2742135" y="3262379"/>
            <a:ext cx="2304000" cy="0"/>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87" name="テキスト ボックス 86"/>
          <p:cNvSpPr txBox="1"/>
          <p:nvPr/>
        </p:nvSpPr>
        <p:spPr>
          <a:xfrm>
            <a:off x="2740850" y="3029764"/>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１</a:t>
            </a:r>
            <a:endParaRPr kumimoji="1" lang="ja-JP" altLang="en-US" sz="800" dirty="0">
              <a:solidFill>
                <a:srgbClr val="FF0000"/>
              </a:solidFill>
            </a:endParaRPr>
          </a:p>
        </p:txBody>
      </p:sp>
      <p:cxnSp>
        <p:nvCxnSpPr>
          <p:cNvPr id="88" name="直線矢印コネクタ 87"/>
          <p:cNvCxnSpPr/>
          <p:nvPr/>
        </p:nvCxnSpPr>
        <p:spPr>
          <a:xfrm flipV="1">
            <a:off x="3295810" y="3726912"/>
            <a:ext cx="1743099" cy="0"/>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89" name="サブタイトル 2"/>
          <p:cNvSpPr txBox="1">
            <a:spLocks/>
          </p:cNvSpPr>
          <p:nvPr/>
        </p:nvSpPr>
        <p:spPr>
          <a:xfrm>
            <a:off x="6126650" y="3462256"/>
            <a:ext cx="3172913"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ケース２：算定単位数</a:t>
            </a:r>
            <a:r>
              <a:rPr lang="en-US" altLang="ja-JP" sz="800" dirty="0">
                <a:latin typeface="メイリオ" panose="020B0604030504040204" pitchFamily="50" charset="-128"/>
                <a:ea typeface="メイリオ" panose="020B0604030504040204" pitchFamily="50" charset="-128"/>
              </a:rPr>
              <a:t>61</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（補助対象なし）　</a:t>
            </a:r>
          </a:p>
        </p:txBody>
      </p:sp>
      <p:sp>
        <p:nvSpPr>
          <p:cNvPr id="90" name="テキスト ボックス 89"/>
          <p:cNvSpPr txBox="1"/>
          <p:nvPr/>
        </p:nvSpPr>
        <p:spPr>
          <a:xfrm>
            <a:off x="2713187" y="3609705"/>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ケース２</a:t>
            </a:r>
          </a:p>
        </p:txBody>
      </p:sp>
      <p:cxnSp>
        <p:nvCxnSpPr>
          <p:cNvPr id="92" name="直線矢印コネクタ 91"/>
          <p:cNvCxnSpPr/>
          <p:nvPr/>
        </p:nvCxnSpPr>
        <p:spPr>
          <a:xfrm flipV="1">
            <a:off x="2839515" y="4229268"/>
            <a:ext cx="2415554" cy="516"/>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93" name="テキスト ボックス 92"/>
          <p:cNvSpPr txBox="1"/>
          <p:nvPr/>
        </p:nvSpPr>
        <p:spPr>
          <a:xfrm>
            <a:off x="2769918" y="3996384"/>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１</a:t>
            </a:r>
            <a:endParaRPr kumimoji="1" lang="ja-JP" altLang="en-US" sz="800" dirty="0">
              <a:solidFill>
                <a:srgbClr val="FF0000"/>
              </a:solidFill>
            </a:endParaRPr>
          </a:p>
        </p:txBody>
      </p:sp>
      <p:sp>
        <p:nvSpPr>
          <p:cNvPr id="95" name="サブタイトル 2"/>
          <p:cNvSpPr txBox="1">
            <a:spLocks/>
          </p:cNvSpPr>
          <p:nvPr/>
        </p:nvSpPr>
        <p:spPr>
          <a:xfrm>
            <a:off x="6142973" y="4054122"/>
            <a:ext cx="3495117"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ケース１：算定単位数</a:t>
            </a:r>
            <a:r>
              <a:rPr lang="en-US" altLang="ja-JP" sz="800" dirty="0">
                <a:solidFill>
                  <a:srgbClr val="0070C0"/>
                </a:solidFill>
                <a:latin typeface="メイリオ" panose="020B0604030504040204" pitchFamily="50" charset="-128"/>
                <a:ea typeface="メイリオ" panose="020B0604030504040204" pitchFamily="50" charset="-128"/>
              </a:rPr>
              <a:t>92</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a:t>
            </a:r>
            <a:r>
              <a:rPr lang="ja-JP" altLang="en-US" sz="800" dirty="0">
                <a:solidFill>
                  <a:srgbClr val="FF0000"/>
                </a:solidFill>
                <a:latin typeface="メイリオ" panose="020B0604030504040204" pitchFamily="50" charset="-128"/>
                <a:ea typeface="メイリオ" panose="020B0604030504040204" pitchFamily="50" charset="-128"/>
              </a:rPr>
              <a:t>補助対象なし</a:t>
            </a:r>
            <a:r>
              <a:rPr lang="ja-JP" altLang="en-US" sz="800" dirty="0">
                <a:latin typeface="メイリオ" panose="020B0604030504040204" pitchFamily="50" charset="-128"/>
                <a:ea typeface="メイリオ" panose="020B0604030504040204" pitchFamily="50" charset="-128"/>
              </a:rPr>
              <a:t>）　</a:t>
            </a:r>
          </a:p>
        </p:txBody>
      </p:sp>
      <p:cxnSp>
        <p:nvCxnSpPr>
          <p:cNvPr id="96" name="直線矢印コネクタ 95"/>
          <p:cNvCxnSpPr/>
          <p:nvPr/>
        </p:nvCxnSpPr>
        <p:spPr>
          <a:xfrm flipV="1">
            <a:off x="3354050" y="4718290"/>
            <a:ext cx="2664000" cy="516"/>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p:nvPr/>
        </p:nvCxnSpPr>
        <p:spPr>
          <a:xfrm flipV="1">
            <a:off x="2814050" y="4947333"/>
            <a:ext cx="3204000" cy="516"/>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98" name="テキスト ボックス 97"/>
          <p:cNvSpPr txBox="1"/>
          <p:nvPr/>
        </p:nvSpPr>
        <p:spPr>
          <a:xfrm>
            <a:off x="2778439" y="4605785"/>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２</a:t>
            </a:r>
            <a:endParaRPr kumimoji="1" lang="ja-JP" altLang="en-US" sz="800" dirty="0">
              <a:solidFill>
                <a:srgbClr val="FF0000"/>
              </a:solidFill>
            </a:endParaRPr>
          </a:p>
        </p:txBody>
      </p:sp>
      <p:sp>
        <p:nvSpPr>
          <p:cNvPr id="99" name="テキスト ボックス 98"/>
          <p:cNvSpPr txBox="1"/>
          <p:nvPr/>
        </p:nvSpPr>
        <p:spPr>
          <a:xfrm>
            <a:off x="2272520" y="4807803"/>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３</a:t>
            </a:r>
            <a:endParaRPr kumimoji="1" lang="ja-JP" altLang="en-US" sz="800" dirty="0">
              <a:solidFill>
                <a:srgbClr val="FF0000"/>
              </a:solidFill>
            </a:endParaRPr>
          </a:p>
        </p:txBody>
      </p:sp>
      <p:sp>
        <p:nvSpPr>
          <p:cNvPr id="100" name="サブタイトル 2"/>
          <p:cNvSpPr txBox="1">
            <a:spLocks/>
          </p:cNvSpPr>
          <p:nvPr/>
        </p:nvSpPr>
        <p:spPr>
          <a:xfrm>
            <a:off x="6126649" y="4395123"/>
            <a:ext cx="3172913"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ケース２：算定単位数</a:t>
            </a:r>
            <a:r>
              <a:rPr lang="en-US" altLang="ja-JP" sz="800" dirty="0">
                <a:latin typeface="メイリオ" panose="020B0604030504040204" pitchFamily="50" charset="-128"/>
                <a:ea typeface="メイリオ" panose="020B0604030504040204" pitchFamily="50" charset="-128"/>
              </a:rPr>
              <a:t>123</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（補助対象なし）　</a:t>
            </a:r>
          </a:p>
        </p:txBody>
      </p:sp>
      <p:sp>
        <p:nvSpPr>
          <p:cNvPr id="101" name="サブタイトル 2"/>
          <p:cNvSpPr txBox="1">
            <a:spLocks/>
          </p:cNvSpPr>
          <p:nvPr/>
        </p:nvSpPr>
        <p:spPr>
          <a:xfrm>
            <a:off x="6141917" y="4776823"/>
            <a:ext cx="3571841"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ケース３：算定単位数</a:t>
            </a:r>
            <a:r>
              <a:rPr lang="en-US" altLang="ja-JP" sz="800" dirty="0">
                <a:solidFill>
                  <a:srgbClr val="0070C0"/>
                </a:solidFill>
                <a:latin typeface="メイリオ" panose="020B0604030504040204" pitchFamily="50" charset="-128"/>
                <a:ea typeface="メイリオ" panose="020B0604030504040204" pitchFamily="50" charset="-128"/>
              </a:rPr>
              <a:t>123</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a:t>
            </a:r>
            <a:r>
              <a:rPr lang="ja-JP" altLang="en-US" sz="800" dirty="0">
                <a:solidFill>
                  <a:srgbClr val="0070C0"/>
                </a:solidFill>
                <a:latin typeface="メイリオ" panose="020B0604030504040204" pitchFamily="50" charset="-128"/>
                <a:ea typeface="メイリオ" panose="020B0604030504040204" pitchFamily="50" charset="-128"/>
              </a:rPr>
              <a:t>地方負担・利用者負担分</a:t>
            </a:r>
            <a:r>
              <a:rPr lang="ja-JP" altLang="en-US" sz="800" dirty="0">
                <a:latin typeface="メイリオ" panose="020B0604030504040204" pitchFamily="50" charset="-128"/>
                <a:ea typeface="メイリオ" panose="020B0604030504040204" pitchFamily="50" charset="-128"/>
              </a:rPr>
              <a:t>が補助対象</a:t>
            </a:r>
            <a:r>
              <a:rPr lang="ja-JP" altLang="en-US" sz="7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　</a:t>
            </a:r>
          </a:p>
        </p:txBody>
      </p:sp>
      <p:sp>
        <p:nvSpPr>
          <p:cNvPr id="103" name="テキスト ボックス 102"/>
          <p:cNvSpPr txBox="1"/>
          <p:nvPr/>
        </p:nvSpPr>
        <p:spPr>
          <a:xfrm>
            <a:off x="2742135" y="5266374"/>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１</a:t>
            </a:r>
            <a:endParaRPr kumimoji="1" lang="ja-JP" altLang="en-US" sz="800" dirty="0">
              <a:solidFill>
                <a:srgbClr val="FF0000"/>
              </a:solidFill>
            </a:endParaRPr>
          </a:p>
        </p:txBody>
      </p:sp>
      <p:cxnSp>
        <p:nvCxnSpPr>
          <p:cNvPr id="104" name="直線矢印コネクタ 103"/>
          <p:cNvCxnSpPr/>
          <p:nvPr/>
        </p:nvCxnSpPr>
        <p:spPr>
          <a:xfrm flipV="1">
            <a:off x="2789745" y="5484396"/>
            <a:ext cx="2340000" cy="516"/>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107" name="サブタイトル 2"/>
          <p:cNvSpPr txBox="1">
            <a:spLocks/>
          </p:cNvSpPr>
          <p:nvPr/>
        </p:nvSpPr>
        <p:spPr>
          <a:xfrm>
            <a:off x="6141917" y="5373456"/>
            <a:ext cx="3621666"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ケース１：算定単位数</a:t>
            </a:r>
            <a:r>
              <a:rPr lang="en-US" altLang="ja-JP" sz="800" dirty="0">
                <a:solidFill>
                  <a:srgbClr val="0070C0"/>
                </a:solidFill>
                <a:latin typeface="メイリオ" panose="020B0604030504040204" pitchFamily="50" charset="-128"/>
                <a:ea typeface="メイリオ" panose="020B0604030504040204" pitchFamily="50" charset="-128"/>
              </a:rPr>
              <a:t>92</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a:t>
            </a:r>
            <a:r>
              <a:rPr lang="ja-JP" altLang="en-US" sz="800" dirty="0">
                <a:solidFill>
                  <a:srgbClr val="0070C0"/>
                </a:solidFill>
                <a:latin typeface="メイリオ" panose="020B0604030504040204" pitchFamily="50" charset="-128"/>
                <a:ea typeface="メイリオ" panose="020B0604030504040204" pitchFamily="50" charset="-128"/>
              </a:rPr>
              <a:t>地方負担・利用者負担分</a:t>
            </a:r>
            <a:r>
              <a:rPr lang="ja-JP" altLang="en-US" sz="800" dirty="0">
                <a:latin typeface="メイリオ" panose="020B0604030504040204" pitchFamily="50" charset="-128"/>
                <a:ea typeface="メイリオ" panose="020B0604030504040204" pitchFamily="50" charset="-128"/>
              </a:rPr>
              <a:t>が補助対象）　</a:t>
            </a:r>
          </a:p>
        </p:txBody>
      </p:sp>
      <p:sp>
        <p:nvSpPr>
          <p:cNvPr id="108" name="テキスト ボックス 107"/>
          <p:cNvSpPr txBox="1"/>
          <p:nvPr/>
        </p:nvSpPr>
        <p:spPr>
          <a:xfrm>
            <a:off x="2845109" y="6062167"/>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１</a:t>
            </a:r>
            <a:endParaRPr kumimoji="1" lang="ja-JP" altLang="en-US" sz="800" dirty="0">
              <a:solidFill>
                <a:srgbClr val="FF0000"/>
              </a:solidFill>
            </a:endParaRPr>
          </a:p>
        </p:txBody>
      </p:sp>
      <p:cxnSp>
        <p:nvCxnSpPr>
          <p:cNvPr id="109" name="直線矢印コネクタ 108"/>
          <p:cNvCxnSpPr/>
          <p:nvPr/>
        </p:nvCxnSpPr>
        <p:spPr>
          <a:xfrm>
            <a:off x="2965379" y="6284172"/>
            <a:ext cx="2304000" cy="0"/>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110" name="サブタイトル 2"/>
          <p:cNvSpPr txBox="1">
            <a:spLocks/>
          </p:cNvSpPr>
          <p:nvPr/>
        </p:nvSpPr>
        <p:spPr>
          <a:xfrm>
            <a:off x="6141917" y="6155766"/>
            <a:ext cx="3512527"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ケース１：算定単位数</a:t>
            </a:r>
            <a:r>
              <a:rPr lang="en-US" altLang="ja-JP" sz="800" dirty="0">
                <a:solidFill>
                  <a:srgbClr val="0070C0"/>
                </a:solidFill>
                <a:latin typeface="メイリオ" panose="020B0604030504040204" pitchFamily="50" charset="-128"/>
                <a:ea typeface="メイリオ" panose="020B0604030504040204" pitchFamily="50" charset="-128"/>
              </a:rPr>
              <a:t>92</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a:t>
            </a:r>
            <a:r>
              <a:rPr lang="ja-JP" altLang="en-US" sz="800" dirty="0">
                <a:solidFill>
                  <a:srgbClr val="0070C0"/>
                </a:solidFill>
                <a:latin typeface="メイリオ" panose="020B0604030504040204" pitchFamily="50" charset="-128"/>
                <a:ea typeface="メイリオ" panose="020B0604030504040204" pitchFamily="50" charset="-128"/>
              </a:rPr>
              <a:t>地方負担・利用者負担分</a:t>
            </a:r>
            <a:r>
              <a:rPr lang="ja-JP" altLang="en-US" sz="800" dirty="0">
                <a:latin typeface="メイリオ" panose="020B0604030504040204" pitchFamily="50" charset="-128"/>
                <a:ea typeface="メイリオ" panose="020B0604030504040204" pitchFamily="50" charset="-128"/>
              </a:rPr>
              <a:t>が補助対象）　</a:t>
            </a:r>
          </a:p>
        </p:txBody>
      </p:sp>
      <p:cxnSp>
        <p:nvCxnSpPr>
          <p:cNvPr id="111" name="直線矢印コネクタ 110"/>
          <p:cNvCxnSpPr/>
          <p:nvPr/>
        </p:nvCxnSpPr>
        <p:spPr>
          <a:xfrm>
            <a:off x="3506852" y="6708839"/>
            <a:ext cx="540000" cy="0"/>
          </a:xfrm>
          <a:prstGeom prst="straightConnector1">
            <a:avLst/>
          </a:prstGeom>
          <a:ln w="25400" cmpd="sng">
            <a:solidFill>
              <a:srgbClr val="FF0000"/>
            </a:solidFill>
            <a:prstDash val="sysDash"/>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113" name="テキスト ボックス 112"/>
          <p:cNvSpPr txBox="1"/>
          <p:nvPr/>
        </p:nvSpPr>
        <p:spPr>
          <a:xfrm>
            <a:off x="3966194" y="6587105"/>
            <a:ext cx="1323487" cy="232884"/>
          </a:xfrm>
          <a:prstGeom prst="rect">
            <a:avLst/>
          </a:prstGeom>
          <a:noFill/>
        </p:spPr>
        <p:txBody>
          <a:bodyPr wrap="square" rtlCol="0">
            <a:spAutoFit/>
          </a:bodyPr>
          <a:lstStyle/>
          <a:p>
            <a:pPr>
              <a:lnSpc>
                <a:spcPts val="1200"/>
              </a:lnSpc>
            </a:pPr>
            <a:r>
              <a:rPr kumimoji="1" lang="ja-JP" altLang="en-US" sz="800" dirty="0">
                <a:solidFill>
                  <a:srgbClr val="FF0000"/>
                </a:solidFill>
              </a:rPr>
              <a:t>ケース</a:t>
            </a:r>
            <a:r>
              <a:rPr lang="ja-JP" altLang="en-US" sz="800" dirty="0">
                <a:solidFill>
                  <a:srgbClr val="FF0000"/>
                </a:solidFill>
              </a:rPr>
              <a:t>２</a:t>
            </a:r>
            <a:endParaRPr kumimoji="1" lang="ja-JP" altLang="en-US" sz="800" dirty="0">
              <a:solidFill>
                <a:srgbClr val="FF0000"/>
              </a:solidFill>
            </a:endParaRPr>
          </a:p>
        </p:txBody>
      </p:sp>
      <p:sp>
        <p:nvSpPr>
          <p:cNvPr id="114" name="サブタイトル 2"/>
          <p:cNvSpPr txBox="1">
            <a:spLocks/>
          </p:cNvSpPr>
          <p:nvPr/>
        </p:nvSpPr>
        <p:spPr>
          <a:xfrm>
            <a:off x="6136298" y="6463267"/>
            <a:ext cx="3518146" cy="292979"/>
          </a:xfrm>
          <a:prstGeom prst="rect">
            <a:avLst/>
          </a:prstGeom>
          <a:ln w="381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ケース２：算定単位数</a:t>
            </a:r>
            <a:r>
              <a:rPr lang="en-US" altLang="ja-JP" sz="800" dirty="0">
                <a:latin typeface="メイリオ" panose="020B0604030504040204" pitchFamily="50" charset="-128"/>
                <a:ea typeface="メイリオ" panose="020B0604030504040204" pitchFamily="50" charset="-128"/>
              </a:rPr>
              <a:t>61</a:t>
            </a:r>
            <a:r>
              <a:rPr lang="ja-JP" altLang="en-US" sz="800" dirty="0">
                <a:latin typeface="メイリオ" panose="020B0604030504040204" pitchFamily="50" charset="-128"/>
                <a:ea typeface="メイリオ" panose="020B0604030504040204" pitchFamily="50" charset="-128"/>
              </a:rPr>
              <a:t>単位</a:t>
            </a:r>
          </a:p>
          <a:p>
            <a:pPr algn="l">
              <a:lnSpc>
                <a:spcPts val="1200"/>
              </a:lnSpc>
              <a:spcBef>
                <a:spcPts val="0"/>
              </a:spcBef>
            </a:pPr>
            <a:r>
              <a:rPr lang="ja-JP" altLang="en-US" sz="800" dirty="0">
                <a:latin typeface="メイリオ" panose="020B0604030504040204" pitchFamily="50" charset="-128"/>
                <a:ea typeface="メイリオ" panose="020B0604030504040204" pitchFamily="50" charset="-128"/>
              </a:rPr>
              <a:t>　　　　（補助対象なし）</a:t>
            </a:r>
            <a:r>
              <a:rPr lang="ja-JP" altLang="en-US" sz="700" dirty="0">
                <a:latin typeface="メイリオ" panose="020B0604030504040204" pitchFamily="50" charset="-128"/>
                <a:ea typeface="メイリオ" panose="020B0604030504040204" pitchFamily="50" charset="-128"/>
              </a:rPr>
              <a:t>　</a:t>
            </a:r>
          </a:p>
        </p:txBody>
      </p:sp>
      <p:sp>
        <p:nvSpPr>
          <p:cNvPr id="79" name="テキスト ボックス 78"/>
          <p:cNvSpPr txBox="1"/>
          <p:nvPr/>
        </p:nvSpPr>
        <p:spPr>
          <a:xfrm>
            <a:off x="75922" y="1077004"/>
            <a:ext cx="7502241" cy="523220"/>
          </a:xfrm>
          <a:prstGeom prst="rect">
            <a:avLst/>
          </a:prstGeom>
          <a:noFill/>
        </p:spPr>
        <p:txBody>
          <a:bodyPr wrap="square" rtlCol="0">
            <a:spAutoFit/>
          </a:bodyPr>
          <a:lstStyle/>
          <a:p>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　営業</a:t>
            </a:r>
            <a:r>
              <a:rPr lang="ja-JP" altLang="en-US" sz="1400">
                <a:latin typeface="メイリオ" panose="020B0604030504040204" pitchFamily="50" charset="-128"/>
                <a:ea typeface="メイリオ" panose="020B0604030504040204" pitchFamily="50" charset="-128"/>
              </a:rPr>
              <a:t>時間前に追加的に支援</a:t>
            </a:r>
            <a:r>
              <a:rPr lang="ja-JP" altLang="en-US" sz="1400" dirty="0">
                <a:latin typeface="メイリオ" panose="020B0604030504040204" pitchFamily="50" charset="-128"/>
                <a:ea typeface="メイリオ" panose="020B0604030504040204" pitchFamily="50" charset="-128"/>
              </a:rPr>
              <a:t>を行ったが、延長支援加算の単位が増加しなかった場合は、補助の対象外</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603888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309</TotalTime>
  <Words>509</Words>
  <Application>Microsoft Office PowerPoint</Application>
  <PresentationFormat>画面に合わせる (4:3)</PresentationFormat>
  <Paragraphs>83</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メイリオ</vt:lpstr>
      <vt:lpstr>游ゴシック</vt:lpstr>
      <vt:lpstr>Arial</vt:lpstr>
      <vt:lpstr>Calibri</vt:lpstr>
      <vt:lpstr>Calibri Light</vt:lpstr>
      <vt:lpstr>Office テーマ</vt:lpstr>
      <vt:lpstr>放課後等デイサービス補助金　延長支援加算の取扱い（臨時休業に伴うもの）</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放課後等デイサービス　延長支援加算の取扱い（臨時休業に伴うもの）</dc:title>
  <dc:creator>有川 智基(arikawa-tomoki)</dc:creator>
  <cp:lastModifiedBy>nijitokaze1-pc</cp:lastModifiedBy>
  <cp:revision>42</cp:revision>
  <cp:lastPrinted>2020-03-11T12:48:45Z</cp:lastPrinted>
  <dcterms:created xsi:type="dcterms:W3CDTF">2020-03-10T09:28:55Z</dcterms:created>
  <dcterms:modified xsi:type="dcterms:W3CDTF">2020-04-14T05:55:57Z</dcterms:modified>
</cp:coreProperties>
</file>